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353" r:id="rId3"/>
    <p:sldId id="354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79" r:id="rId13"/>
    <p:sldId id="365" r:id="rId14"/>
    <p:sldId id="366" r:id="rId15"/>
    <p:sldId id="369" r:id="rId16"/>
    <p:sldId id="351" r:id="rId17"/>
    <p:sldId id="367" r:id="rId18"/>
    <p:sldId id="370" r:id="rId19"/>
    <p:sldId id="371" r:id="rId20"/>
    <p:sldId id="374" r:id="rId21"/>
    <p:sldId id="375" r:id="rId22"/>
    <p:sldId id="376" r:id="rId23"/>
    <p:sldId id="388" r:id="rId24"/>
    <p:sldId id="404" r:id="rId25"/>
    <p:sldId id="405" r:id="rId26"/>
    <p:sldId id="389" r:id="rId27"/>
    <p:sldId id="382" r:id="rId28"/>
    <p:sldId id="378" r:id="rId29"/>
    <p:sldId id="390" r:id="rId30"/>
    <p:sldId id="395" r:id="rId31"/>
    <p:sldId id="396" r:id="rId32"/>
    <p:sldId id="397" r:id="rId33"/>
    <p:sldId id="399" r:id="rId34"/>
    <p:sldId id="391" r:id="rId35"/>
    <p:sldId id="401" r:id="rId36"/>
    <p:sldId id="392" r:id="rId37"/>
    <p:sldId id="352" r:id="rId38"/>
    <p:sldId id="394" r:id="rId39"/>
    <p:sldId id="393" r:id="rId40"/>
    <p:sldId id="27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3" autoAdjust="0"/>
    <p:restoredTop sz="94660"/>
  </p:normalViewPr>
  <p:slideViewPr>
    <p:cSldViewPr>
      <p:cViewPr varScale="1">
        <p:scale>
          <a:sx n="78" d="100"/>
          <a:sy n="78" d="100"/>
        </p:scale>
        <p:origin x="16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97302-FCF3-45F6-BC91-024A32AE0ED7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ABA14-FC28-4AB9-9382-4F7C43E94C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05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1467AF1-5744-4E24-902B-EBE10815573D}" type="datetimeFigureOut">
              <a:rPr lang="ru-RU" smtClean="0"/>
              <a:pPr/>
              <a:t>08.01.2025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6FF3041-5054-4907-97C6-DC13544932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547619"/>
            <a:ext cx="7128792" cy="28083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Лесные питомники: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технология выращивания саженцев и посадочного материала вегетативного происхождения</a:t>
            </a:r>
            <a:endParaRPr lang="ru-RU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https://st2.depositphotos.com/1020070/7976/v/950/depositphotos_79766096-stock-illustration-forest-glade-with-spruces-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75193"/>
            <a:ext cx="1944216" cy="13746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4969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саженцев древесных и кустарниковых пород из сеянцев в открытом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556792"/>
            <a:ext cx="8496944" cy="491716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Саженцы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древесных пород и кустарников выращивают в школь­ном отделении питомника.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лесокультурных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ра­бот саженцев перспективно: культуры, созданные саженцами,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страдают от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заглушения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травой,                                                                     сокращается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агротехнических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уходов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освет­лений в раннем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возрасте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https://ic.pics.livejournal.com/podolsknews/62664360/24989/24989_9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142" y="3573016"/>
            <a:ext cx="4568313" cy="302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902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404664"/>
            <a:ext cx="8424936" cy="6069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Саженцы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 приживаются, в меньшей степени испытывают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посадочное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торможение роста в высоту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раньше вступают в период быстрого роста и быстрее выходят из-под полога нежелательных лиственных пород.</a:t>
            </a:r>
          </a:p>
          <a:p>
            <a:pPr algn="just"/>
            <a:endParaRPr lang="ru-RU" dirty="0"/>
          </a:p>
        </p:txBody>
      </p:sp>
      <p:pic>
        <p:nvPicPr>
          <p:cNvPr id="1028" name="Picture 4" descr="https://om-saratov.ru/files/pages/29605/1444805825general_pages_14_October_2015_i29605_shkolniki_zagotovili_bol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80928"/>
            <a:ext cx="4737001" cy="355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485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147248" cy="606928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выращивания саженцев в школьном отделе­нии определяется их целевым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назначением.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лесокультурных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целей са­женцы выращивают в школе в течение 2...4 лет, древесные породы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озеленения - 6...12 лет, а кустарники - 2...3 года.</a:t>
            </a:r>
          </a:p>
          <a:p>
            <a:endParaRPr lang="ru-RU" dirty="0"/>
          </a:p>
        </p:txBody>
      </p:sp>
      <p:pic>
        <p:nvPicPr>
          <p:cNvPr id="3074" name="Picture 2" descr="http://www.tatlesprof.ru/images/images/1507_LesPrie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824119"/>
            <a:ext cx="489654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2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80920" cy="10532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посадочного материала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посадке в школу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268760"/>
            <a:ext cx="8280920" cy="520519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посадкой в школу посадочный материал сортируют; обре­зают поврежденные корни и подновляют или укорачивают корневую систему до 15...25 см для условий с нормальным увлажнением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20-30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 для районов с недостаточным увлажнением. После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обрезки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 обмакивают в болтушку, состоящую из жидкой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торфа с землей. В болтушку добавляют гетероауксин или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ростовые вещества. Регенерация корневых систем улучшается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обработке веществами, защищающими от иссушения и,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стимулирующими рост корней после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969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9256" cy="7109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почвы в древесной школе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8280920" cy="520519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  Почву </a:t>
            </a:r>
            <a:r>
              <a:rPr lang="ru-RU" dirty="0"/>
              <a:t>в древесной школе обрабатывают на большую </a:t>
            </a:r>
            <a:r>
              <a:rPr lang="ru-RU" dirty="0" smtClean="0"/>
              <a:t>глубину, </a:t>
            </a:r>
            <a:r>
              <a:rPr lang="ru-RU" dirty="0"/>
              <a:t>чем в посевном </a:t>
            </a:r>
            <a:r>
              <a:rPr lang="ru-RU" dirty="0" smtClean="0"/>
              <a:t>отделении. 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Глу­бина </a:t>
            </a:r>
            <a:r>
              <a:rPr lang="ru-RU" dirty="0"/>
              <a:t>вспашки почвы в школьном отделении определяется размера­ми корневых систем выращиваемых саженцев. В лесной и лесостеп­ной зонах она составляет 30...50 см, в степной - 35...65 </a:t>
            </a:r>
            <a:r>
              <a:rPr lang="ru-RU" dirty="0" smtClean="0"/>
              <a:t>см.</a:t>
            </a:r>
            <a:endParaRPr lang="ru-RU" dirty="0"/>
          </a:p>
        </p:txBody>
      </p:sp>
      <p:pic>
        <p:nvPicPr>
          <p:cNvPr id="2050" name="Picture 2" descr="https://starimpex.ru/800/600/https/sb.agronomu.com/media/res/2/8/3/6/5/28365.opqhi0.7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557" y="3770688"/>
            <a:ext cx="4475078" cy="282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712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260648"/>
            <a:ext cx="8352928" cy="6213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При </a:t>
            </a:r>
            <a:r>
              <a:rPr lang="ru-RU" dirty="0"/>
              <a:t>об­работке почвы на глубину до 40 см </a:t>
            </a:r>
            <a:r>
              <a:rPr lang="ru-RU" dirty="0" smtClean="0"/>
              <a:t>применяют: </a:t>
            </a:r>
            <a:r>
              <a:rPr lang="ru-RU" dirty="0"/>
              <a:t>навесные плуги </a:t>
            </a:r>
            <a:r>
              <a:rPr lang="ru-RU" dirty="0" smtClean="0"/>
              <a:t>ПН-3-40</a:t>
            </a:r>
            <a:r>
              <a:rPr lang="ru-RU" dirty="0"/>
              <a:t>, П</a:t>
            </a:r>
            <a:r>
              <a:rPr lang="ru-RU" dirty="0" smtClean="0"/>
              <a:t>ЛН-3-35 </a:t>
            </a:r>
            <a:r>
              <a:rPr lang="ru-RU" dirty="0"/>
              <a:t>с </a:t>
            </a:r>
            <a:r>
              <a:rPr lang="ru-RU" dirty="0" smtClean="0"/>
              <a:t>почвоуглубителями</a:t>
            </a:r>
            <a:r>
              <a:rPr lang="ru-RU" dirty="0"/>
              <a:t>, ПЛН-4-35 с корпусами для безотвальной пахоты или почвоуглубителями.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При обработке </a:t>
            </a:r>
            <a:r>
              <a:rPr lang="ru-RU" dirty="0"/>
              <a:t>почвы на глубину 50 см ис­пользуют плантажный плуг </a:t>
            </a:r>
            <a:r>
              <a:rPr lang="ru-RU" dirty="0" smtClean="0"/>
              <a:t>ППН-40.  </a:t>
            </a:r>
          </a:p>
          <a:p>
            <a:pPr marL="0" indent="0">
              <a:buNone/>
            </a:pPr>
            <a:r>
              <a:rPr lang="ru-RU" dirty="0" smtClean="0"/>
              <a:t>  Для </a:t>
            </a:r>
            <a:r>
              <a:rPr lang="ru-RU" dirty="0"/>
              <a:t>вспашки до 60 </a:t>
            </a:r>
            <a:r>
              <a:rPr lang="ru-RU" dirty="0" smtClean="0"/>
              <a:t>см: </a:t>
            </a:r>
            <a:r>
              <a:rPr lang="ru-RU" dirty="0"/>
              <a:t>план­тажные плуги ППН-50 и ППУ-50А.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http://niv.ru/images/dic-enc/00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67300"/>
            <a:ext cx="5556902" cy="297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356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075240" cy="61412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Посадочный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высаживают в школу весной или осенью.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Корневая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шейка при посадке должна быть ниже поверхности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1...2 см, а в засушли­вых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районах 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3...5 см. Высаженные растения оправляют так, чтобы они стояли прямо; почву около них уплотняют, чтобы корни тесно сопри­касались с почвой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Последующие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заключа­ются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рыхлении                                                               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почвы, прополке сорняков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                                                           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поливах, подкормке,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формировании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штамба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кроны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борьбе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вредителями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болезнями.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ptzgovorit.ru/sites/default/files/original_nodes/5a2e833b2f4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96952"/>
            <a:ext cx="374441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18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332656"/>
            <a:ext cx="8424936" cy="61412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выращивании саженцев декоративных деревьев и кустарников формируют штамб и крону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Формирование проводят для получения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хорошо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развитого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стволика, имеющего достаточную высоту и толщину. Для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у сеянцев 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втором году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обрезают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верхнюю часть главного побега. Это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боковых веток и утолщению штамба. З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атем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приступают к формиро­ванию кроны.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штамба                                                                    колеблется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1.5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до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м, а его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диаметр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 2 см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более. </a:t>
            </a:r>
          </a:p>
        </p:txBody>
      </p:sp>
      <p:pic>
        <p:nvPicPr>
          <p:cNvPr id="5122" name="Picture 2" descr="http://smaragdnv.com.ua/image/data/slider/slide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953" y="3789040"/>
            <a:ext cx="4968552" cy="212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09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19256" cy="59972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Саженцы выращивают в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уплотнен­ной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школах.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www.stupinskiy.mosoblles.com/upload/raw/default-D40F1CEF-6624-F437-1FED-D19F7B5F82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29108"/>
            <a:ext cx="3760848" cy="281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zellandia.ru/images/cms/data/zelland/img/gallery/pitomnik/pitomnik_el_koluchay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20888"/>
            <a:ext cx="4319294" cy="302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90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496944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саженцев в простой школе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331640"/>
            <a:ext cx="8496944" cy="5142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равномерное размещение растений по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площади.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крупномер­ных саженцев применяют от одной до трех пересадок растений с увели­чением каждый раз площади их питания. В связи с этим организуют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первую, вторую и третью школы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150" name="Picture 6" descr="http://zellandia.ru/images/cms/data/zelland/img/gallery/pitomnik/pitomnik_el_koluchay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13229"/>
            <a:ext cx="4427711" cy="295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012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332656"/>
            <a:ext cx="8208912" cy="614129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школу высаживают 1...2­летние сеянцы с расстоянием меж­ду рядами 0.8 м, размещением в ряду через 0.5 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вторую школу высаживают 3...4-летние саженцы с размещением 1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м или 1.5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третью школу - 6...8-летние саженцы с размещением 3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м.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Вторая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третья школы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применяют­ся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выращивания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саженцев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170" name="Picture 2" descr="http://art-green.ru/wp-content/uploads/2016/01/%D0%BF%D0%B8%D1%82%D0%BE%D0%BC%D0%BD%D0%B8%D0%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74459"/>
            <a:ext cx="4300736" cy="322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817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3828"/>
            <a:ext cx="8712968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саженцев в комбинированной школе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8424936" cy="52051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комбинированной школе саженцы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древесных пород выращивают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6-12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лет, расстояние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рядами 4,5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Между рядами древесных пород высаживают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ряда кустарника со сроком выращивания 2...3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неоднократной выкопки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кустарников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двустороннее обрезание горизонтальных корней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выкопочной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скобой у саженцев древесных пород, что благотворно влияет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формирование корневой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саженцев.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2026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404664"/>
            <a:ext cx="8424936" cy="606928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комбинированной школе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выращивают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саженцы хвойных пород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лесокультурных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целей с уплотненным их размещением между ря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дами крупномерных саженцев лиственных пород.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варианте 3 или 5 рядов саженцев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ели со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сроком выращивания 2...3 года чередуют с рядом лиственных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хвойных пород со сроком выращивания 6... 12 лет.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ряду саженцы кустарников и ели высаживают через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0,1- 0,2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м, а породы с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длительным сроком выращивания - через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1,0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7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352928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размещения саженцев в комбинированной школе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http://forest-culture.narod.ru/Issled_gr/lk_124/ga.JPG"/>
          <p:cNvSpPr>
            <a:spLocks noGrp="1" noChangeAspect="1" noChangeArrowheads="1"/>
          </p:cNvSpPr>
          <p:nvPr>
            <p:ph sz="quarter"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://forest-culture.narod.ru/Issled_gr/lk_124/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51" y="1600199"/>
            <a:ext cx="8121581" cy="458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39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352928" cy="1143000"/>
          </a:xfrm>
        </p:spPr>
        <p:txBody>
          <a:bodyPr>
            <a:noAutofit/>
          </a:bodyPr>
          <a:lstStyle/>
          <a:p>
            <a:pPr lvl="0"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саженцев в уплотненной 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280920" cy="48737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Уплотненная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применяется для выращивания саженцев ели в течение 2...4 лет, биологический возраст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получаемого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 - 4...6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лет. При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меняются узкие междурядья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небольшой шаг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посадки. Схема посад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 ленточная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рядов. Расстояние между рядами 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ленте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0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м, шаг посадки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10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2-летние сеянцы, которые затем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вы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ращивают 2 - 3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реже                                                            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- 4 года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уплотненной                                                                              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школе. </a:t>
            </a:r>
          </a:p>
        </p:txBody>
      </p:sp>
      <p:pic>
        <p:nvPicPr>
          <p:cNvPr id="9218" name="Picture 2" descr="http://www.lesnyk.ru/im2/image1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303" y="4797152"/>
            <a:ext cx="3767600" cy="182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23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147248" cy="6069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Перед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посадкой сеянцев ели в школу у них подреза­ют корни, что обеспечивает формирование хорошо раз­витой, компактной корневой системы. При посадке в школу 2-летних сеянцев ели корни подрезают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длина кор­невой системы была в пре­делах 15... 18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см.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закладке уплотнен­ной школы почву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вспахивают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глубину 30...35 см. Закладку школ проводят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посадочными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машинами: СШП-5/3, ЭМИ-5 и др. Посадочная машина СШП-5/3 за один проход может высаживать ленту, состоящую из 3 или 5 рядов сеянцев.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554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8092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саженцев с закрытой корневой системой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484784"/>
            <a:ext cx="8424936" cy="4989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Саженцы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закрытой корневой системой получают путем заделки корней уже выращенных сеянцев в специальные контейнеры,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горшоч­ки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субстратом с последующим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доращиванием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растений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пленкой или 3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открытом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грунте. При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доращивании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субстрата 80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%. К концу этого периода ее снижают до 55...60%.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Доращива­ние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приживания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восстановления корней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                                                                   для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саженцами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необходимых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rosegardening.org/wp-content/uploads/2017/11/5-planting-ros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55557"/>
            <a:ext cx="3816424" cy="214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60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48"/>
            <a:ext cx="8352927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«Брикет», разработанный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С-Пб НИИЛХ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8424936" cy="52051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смеситель подается торф, вода, удобрения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известь, микроэлементы и т.п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тщательно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переме­шивается.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убстрат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поступает в накопитель, а из него - в бункеры брикетирующего полуавтомата. Для брикетирова­ния используют 1-летние сеянцы сосны и ели, выращенные в закры­том грунте, или 2-летние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сеянцы открытого грунта.                                                             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Брикетирование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собой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своеобразную посадку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сеянцев в субстрат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последующим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уплотнением.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074" name="Picture 2" descr="http://kak.znate.ru/pars_docs/refs/78/77567/77567_html_3e731cf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1"/>
          <a:stretch/>
        </p:blipFill>
        <p:spPr bwMode="auto">
          <a:xfrm>
            <a:off x="5365923" y="3933056"/>
            <a:ext cx="3285381" cy="278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631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243408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Посадочный материал «Брика»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8424936" cy="5493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Процесс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выращивания начинается с то­го, что корневая система сеянцев помещается между брикетами из сфагнового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торфа.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За­тем брикеты с саженцами скреп­ляют перфорированной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полиэтиленовой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лентой,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сворачивая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рулоны,                                                                                           и пропитывают                                                               питательным                                                                         раствором.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poznayka.org/baza1/408915183876.files/image04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782697"/>
            <a:ext cx="4290684" cy="369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88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24" y="0"/>
            <a:ext cx="807524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посадочного материала вегетативного происхождения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220036" cy="513318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При </a:t>
            </a:r>
            <a:r>
              <a:rPr lang="ru-RU" dirty="0"/>
              <a:t>вегетативном размножении используется способность от­дельных частей растения образовывать недостающие ему части. Этот способ размножения позволяет получать посадочный материал независимо от урожая семян и наиболее полно сохранять в </a:t>
            </a:r>
            <a:r>
              <a:rPr lang="ru-RU" dirty="0" smtClean="0"/>
              <a:t>потомстве хозяйственно-                                                                     ценные </a:t>
            </a:r>
            <a:r>
              <a:rPr lang="ru-RU" dirty="0"/>
              <a:t>признаки и </a:t>
            </a:r>
            <a:r>
              <a:rPr lang="ru-RU" dirty="0" smtClean="0"/>
              <a:t>                                                                                 свойства </a:t>
            </a:r>
            <a:r>
              <a:rPr lang="ru-RU" dirty="0"/>
              <a:t>материнского </a:t>
            </a:r>
            <a:r>
              <a:rPr lang="ru-RU" dirty="0" smtClean="0"/>
              <a:t>                                                                             расте­ния</a:t>
            </a:r>
            <a:r>
              <a:rPr lang="ru-RU" dirty="0"/>
              <a:t>. </a:t>
            </a:r>
          </a:p>
        </p:txBody>
      </p:sp>
      <p:pic>
        <p:nvPicPr>
          <p:cNvPr id="1026" name="Picture 2" descr="http://prezentacii.info/wp-content/uploads/2018/09/m9WT1hiGeAjt3EoK/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9" t="22358"/>
          <a:stretch/>
        </p:blipFill>
        <p:spPr bwMode="auto">
          <a:xfrm>
            <a:off x="4067944" y="3303240"/>
            <a:ext cx="4787306" cy="317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12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430"/>
            <a:ext cx="7467600" cy="114300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Маточное отделение лесного 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питомника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412776"/>
            <a:ext cx="8280920" cy="506117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Маточное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занимает часть площади питомника, пред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­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назначенной для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деревьев и кустарников с целью по­лучения от них черенков и семян.</a:t>
            </a:r>
          </a:p>
        </p:txBody>
      </p:sp>
      <p:pic>
        <p:nvPicPr>
          <p:cNvPr id="1026" name="Picture 2" descr="http://widesteppe.org/wp-content/uploads/2017/02/28004_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84984"/>
            <a:ext cx="4608512" cy="307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997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424936" cy="112352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Маточная плантация для получения зимних стеблевых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черенков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412776"/>
            <a:ext cx="8280920" cy="50611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Создается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черенков, используемых непосред­ственно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лесокультурных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 и выращивания из них черенковых саженцев.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Маточные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плантации закладывают весной или осенью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черенками,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сеянцами и черенковыми саженцами; кустовой или штамбовой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кустовых плантациях тополя и древовидной ивы рас­стояние между кустами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1,0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м, а на штамбовых плантациях этих пород - 2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и 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079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075240" cy="5997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год после закладки маточной плантации, независимо от того, достигли или не достигли побеги необходимых размеров для резки из них черенков, побеги срезают на высоте 3 см от поверхности почвы. Это способствует образованию серии новых побегов из спя­щих почек. Во второй и последующие годы растения срезают выше предыдущего среза на 3...5 см. </a:t>
            </a:r>
          </a:p>
        </p:txBody>
      </p:sp>
      <p:pic>
        <p:nvPicPr>
          <p:cNvPr id="2050" name="Picture 2" descr="https://pp.userapi.com/c845522/v845522261/d7220/tfP9Nolaeq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357" y="4077072"/>
            <a:ext cx="5114925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87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003232" cy="6069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5...6 лет эксплуатации один год срезку не проводят, а в предшествующую этому году осень проводят мелкую перепашку междурядий с одновременным внесением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удобре­ний.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следующий год после отдыха плантации ее омолаживают срезкой 2-летних побегов у самой земли.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омолаживания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план­тация эксплуатируется                                                                 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5 - 6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лет, а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                                                          10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- 12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</a:p>
        </p:txBody>
      </p:sp>
      <p:pic>
        <p:nvPicPr>
          <p:cNvPr id="3074" name="Picture 2" descr="http://www.biomtrade.cz/images/fotogalerie/1/13607447433836__DSC36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140968"/>
            <a:ext cx="3960440" cy="312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0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Маточная плантация для получения зеленых черенков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147248" cy="506117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Тую, можжевельник, ель канад­скую (конической формы), кипарисовые и многие лиственные поро­ды размещают на расстоянии 3.0</a:t>
            </a:r>
            <a:r>
              <a:rPr lang="en-US" dirty="0"/>
              <a:t>x</a:t>
            </a:r>
            <a:r>
              <a:rPr lang="ru-RU" dirty="0"/>
              <a:t>1.5 м, саженцы роз - 0.70</a:t>
            </a:r>
            <a:r>
              <a:rPr lang="en-US" dirty="0"/>
              <a:t>x</a:t>
            </a:r>
            <a:r>
              <a:rPr lang="ru-RU" dirty="0"/>
              <a:t>0.25 м. </a:t>
            </a:r>
            <a:r>
              <a:rPr lang="ru-RU" dirty="0" smtClean="0"/>
              <a:t>Плантацию </a:t>
            </a:r>
            <a:r>
              <a:rPr lang="ru-RU" dirty="0"/>
              <a:t>периодически обновляют, и фактически она одновре­менно служит школой с длительным сроком выращивания саженцев для озеленения. В связи с этим агротехника выращивания на таких плантациях должна предусматривать соблюдение севооборота, включающего резервные паровые поля, на которых проводят посад­ку маточников взамен реализованных. Заготовленные черенки уко­реняют в отделении зеленого </a:t>
            </a:r>
            <a:r>
              <a:rPr lang="ru-RU" dirty="0" smtClean="0"/>
              <a:t>черенкования.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502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352928" cy="114300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</a:t>
            </a:r>
            <a: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посадочного материала в отделении черенковых </a:t>
            </a:r>
            <a: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саженцев</a:t>
            </a:r>
            <a:endParaRPr lang="ru-RU" sz="3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340768"/>
            <a:ext cx="8208912" cy="51331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 для укоренения зимних стеблевых черенков и получения из них черенковых саженцев.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Зимние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стеблевые черенки на­резают непосредственно перед посадкой. Их длина - 20...25 см, а в засушливых районах - 30 см. Черенки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высаживают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по­мощью сажалки СШП-5/3 лентами шириной 150 см, которые состоят из 3-х продольных строк с расстоянием между ними 40 см (40-40-70 см). Расстояние между черенками в строке - 10...20 см. 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931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003232" cy="6141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Посадку </a:t>
            </a:r>
            <a:r>
              <a:rPr lang="ru-RU" dirty="0"/>
              <a:t>проводят весной или осенью. Перед посадкой нижние срезы черенков </a:t>
            </a:r>
            <a:r>
              <a:rPr lang="ru-RU" dirty="0" smtClean="0"/>
              <a:t>подновля­ют острым </a:t>
            </a:r>
            <a:r>
              <a:rPr lang="ru-RU" dirty="0"/>
              <a:t>ножом и замачивают в воде в течение 4...6 ч. </a:t>
            </a:r>
            <a:r>
              <a:rPr lang="ru-RU" dirty="0" smtClean="0"/>
              <a:t>Для </a:t>
            </a:r>
            <a:r>
              <a:rPr lang="ru-RU" dirty="0"/>
              <a:t>ускорения процесса </a:t>
            </a:r>
            <a:r>
              <a:rPr lang="ru-RU" dirty="0" smtClean="0"/>
              <a:t>корнеобразования черенки обрабатывают </a:t>
            </a:r>
            <a:r>
              <a:rPr lang="ru-RU" dirty="0"/>
              <a:t>ростовыми веществами (</a:t>
            </a:r>
            <a:r>
              <a:rPr lang="ru-RU" dirty="0" err="1" smtClean="0"/>
              <a:t>гетероаук-сином</a:t>
            </a:r>
            <a:r>
              <a:rPr lang="ru-RU" dirty="0" smtClean="0"/>
              <a:t>, </a:t>
            </a:r>
            <a:r>
              <a:rPr lang="ru-RU" dirty="0"/>
              <a:t>индолилмасляной </a:t>
            </a:r>
            <a:r>
              <a:rPr lang="ru-RU" dirty="0" smtClean="0"/>
              <a:t>ки­стой) </a:t>
            </a:r>
            <a:r>
              <a:rPr lang="ru-RU" dirty="0"/>
              <a:t>. </a:t>
            </a:r>
            <a:r>
              <a:rPr lang="ru-RU" dirty="0" smtClean="0"/>
              <a:t>Черенки высаживают </a:t>
            </a:r>
            <a:r>
              <a:rPr lang="ru-RU" dirty="0"/>
              <a:t>вровень с поверхностью почвы, оставляя верхнюю почку </a:t>
            </a:r>
            <a:r>
              <a:rPr lang="ru-RU" dirty="0" smtClean="0"/>
              <a:t>открытой. Слаборазвитые побеги удаляют.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 descr="https://mirfermera.ru/uploads/posts/2017-04/1491895353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33" y="3933056"/>
            <a:ext cx="8061498" cy="268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149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75240" cy="1143000"/>
          </a:xfrm>
        </p:spPr>
        <p:txBody>
          <a:bodyPr>
            <a:normAutofit/>
          </a:bodyPr>
          <a:lstStyle/>
          <a:p>
            <a:pPr lvl="0"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посадочного материала в отделении зеленого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черенкования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85192" y="1340768"/>
            <a:ext cx="8219256" cy="5061176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отделении зеленого черенкования питомника проводят укоренение зеленых черенков и их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доращивание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стандартных размеров. Зеленый черенок срезают с растущего побега с листьями или хвоей в фазе начи­нающегося одревеснения, пока он еще достаточно гибок. </a:t>
            </a:r>
          </a:p>
        </p:txBody>
      </p:sp>
      <p:pic>
        <p:nvPicPr>
          <p:cNvPr id="2050" name="Picture 2" descr="http://krylovich.by/assets/images/stati/zel_cherenkovanie/1.%20cherenki%20zhimolost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888" y="3794060"/>
            <a:ext cx="3922552" cy="260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krrot.net/wp-content/uploads/2018/05/%D0%A7%D0%B5%D1%80%D0%B5%D0%BD%D0%BA%D0%B8-%D1%84%D0%BB%D0%BE%D0%BA%D1%81%D0%BE%D0%B2-867x6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12532"/>
            <a:ext cx="3161946" cy="237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6053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931224" cy="94096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Заготовка зеленых черенков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3568" y="1124744"/>
            <a:ext cx="3744416" cy="534920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ранние утренние часы, когда листья обладают наиболь­шим запасом воды.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заготовки черенков срезают побеги, растущие по периферии средней части кроны. </a:t>
            </a:r>
          </a:p>
        </p:txBody>
      </p:sp>
      <p:pic>
        <p:nvPicPr>
          <p:cNvPr id="3074" name="Picture 2" descr="http://humangarden.ru/bd/mmb/img/133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3079287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2305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931224" cy="599728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зеленом черенковании ели используют прирост прошлого года, который следует не срезать, а обрывать. Нижнюю часть черенков от хвои не очищают.</a:t>
            </a:r>
          </a:p>
          <a:p>
            <a:endParaRPr lang="ru-RU" dirty="0"/>
          </a:p>
        </p:txBody>
      </p:sp>
      <p:pic>
        <p:nvPicPr>
          <p:cNvPr id="4098" name="Picture 2" descr="http://drugov.garden/wp-content/uploads/2017/06/IMG_20170621_000317-1024x7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3" b="6725"/>
          <a:stretch/>
        </p:blipFill>
        <p:spPr bwMode="auto">
          <a:xfrm>
            <a:off x="1331640" y="2492896"/>
            <a:ext cx="5976664" cy="353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8446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075240" cy="606928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срезки побегов листья на них укорачивают наполовину для уменьшения испарения влаги.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Срезанные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побеги нижними концами ставят в ведра с небольшим количеством воды и переносят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защищенное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солнца место, где их сразу режут на черенки длиной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один-два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междоузлия. </a:t>
            </a:r>
          </a:p>
        </p:txBody>
      </p:sp>
      <p:pic>
        <p:nvPicPr>
          <p:cNvPr id="5122" name="Picture 2" descr="https://cveti365.space/wp-content/uploads/5bd4ee134074c5bd4ee13420a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21"/>
          <a:stretch/>
        </p:blipFill>
        <p:spPr bwMode="auto">
          <a:xfrm>
            <a:off x="611560" y="3789039"/>
            <a:ext cx="2448272" cy="292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ocvetah.life/wp-content/uploads/5bcfad5db1e955bcfad5db1ee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95" b="5829"/>
          <a:stretch/>
        </p:blipFill>
        <p:spPr bwMode="auto">
          <a:xfrm>
            <a:off x="3779912" y="3670018"/>
            <a:ext cx="3960440" cy="304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99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260648"/>
            <a:ext cx="6264696" cy="6213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Черенки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высаживают в теплицы, парники или в открытый грунт с размещением 5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см (400 шт./м</a:t>
            </a:r>
            <a:r>
              <a:rPr lang="ru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лиственных пород, имеющих большие листовые пластинки, расстояние между высаживаемыми черенками увеличивают до 10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см и 10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см. Высаживают черенки на глубину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2.5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см, плотно обжимая субстрат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вокруг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черенка. В качестве субстрата, наносимого слоем 3...5 см на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гряды, используют речной песок или смесь песка с торфом.</a:t>
            </a:r>
          </a:p>
          <a:p>
            <a:endParaRPr lang="ru-RU" dirty="0"/>
          </a:p>
        </p:txBody>
      </p:sp>
      <p:pic>
        <p:nvPicPr>
          <p:cNvPr id="6146" name="Picture 2" descr="https://i.pinimg.com/736x/dd/e6/7a/dde67aef5799f52fbacd41c30918ce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08720"/>
            <a:ext cx="2509223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63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173" y="188640"/>
            <a:ext cx="8219256" cy="998984"/>
          </a:xfrm>
        </p:spPr>
        <p:txBody>
          <a:bodyPr>
            <a:normAutofit/>
          </a:bodyPr>
          <a:lstStyle/>
          <a:p>
            <a:pPr lvl="0"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Выращивание привитого селекционного посадочного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7457" y="1412776"/>
            <a:ext cx="8032975" cy="487375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Основной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получения вегетативного потомства - выращивание привитого посадочного мате­риала, выращенного в результате прививки почек или побегов одного растения на другое.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dirty="0"/>
          </a:p>
        </p:txBody>
      </p:sp>
      <p:pic>
        <p:nvPicPr>
          <p:cNvPr id="7170" name="Picture 2" descr="http://www.komane.ru/nuda/lekciya-razmnojenie-rastenij-razmnojenie-yavlyaetsya-neotemlem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01008"/>
            <a:ext cx="7344816" cy="243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02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003232" cy="606928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выращивании поса­дочного материала для создания лесосеменных плантаций хвойных пород применяют два способа прививки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вприклад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сердцевиной на камбий и камбием на камбий.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dacha-vprok.ru/wp-content/uploads/2014/11/1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59" y="2564903"/>
            <a:ext cx="4503634" cy="345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sadisibiri.ru/jmoges/orehi-sev-zapad-39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562930"/>
            <a:ext cx="2592288" cy="345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439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07524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посадочного материала древесных пород с использованием методов клеточной биотехнологии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8075240" cy="462912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метод </a:t>
            </a:r>
            <a:r>
              <a:rPr lang="ru-RU" dirty="0"/>
              <a:t>вегетативного размножения, </a:t>
            </a:r>
            <a:r>
              <a:rPr lang="ru-RU" dirty="0" smtClean="0"/>
              <a:t>основанны</a:t>
            </a:r>
            <a:r>
              <a:rPr lang="ru-RU" dirty="0"/>
              <a:t>й</a:t>
            </a:r>
            <a:r>
              <a:rPr lang="ru-RU" dirty="0" smtClean="0"/>
              <a:t> </a:t>
            </a:r>
            <a:r>
              <a:rPr lang="ru-RU" dirty="0"/>
              <a:t>на культивиро­вании изолированных клеток, тканей и органов растений в сте­рильных условиях - на искусственных питательных средах в усло­виях </a:t>
            </a:r>
            <a:r>
              <a:rPr lang="en-US" i="1" dirty="0"/>
              <a:t>in vitro</a:t>
            </a:r>
            <a:r>
              <a:rPr lang="en-US" dirty="0"/>
              <a:t> </a:t>
            </a:r>
            <a:r>
              <a:rPr lang="ru-RU" dirty="0"/>
              <a:t>(в пробирке).</a:t>
            </a:r>
          </a:p>
          <a:p>
            <a:endParaRPr lang="ru-RU" dirty="0"/>
          </a:p>
        </p:txBody>
      </p:sp>
      <p:pic>
        <p:nvPicPr>
          <p:cNvPr id="1028" name="Picture 4" descr="http://primnii.ru/images/news_vremen/DSC00287q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0" b="1"/>
          <a:stretch/>
        </p:blipFill>
        <p:spPr bwMode="auto">
          <a:xfrm>
            <a:off x="1547664" y="3789040"/>
            <a:ext cx="5688632" cy="289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34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568952" cy="79695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клонального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микроразмножения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075240" cy="52772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метод получения посадочного материала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клеток, тканей и орга­нов,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из растений 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 такие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(питательная среда, температура, фотопериодизм, интенсивность освещения, от­носительная влажность воздуха), при которых они могут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жить                                                                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раз­множаться вне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растительного                                                              организма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://www.vniisubtrop.ru/images/news/2018/in_vitro/06112018-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/>
          <a:stretch/>
        </p:blipFill>
        <p:spPr bwMode="auto">
          <a:xfrm>
            <a:off x="4352491" y="3501008"/>
            <a:ext cx="4179949" cy="295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14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3529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клонального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микроразмножения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включает четыре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этапа: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68952" cy="5061176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1)выбор </a:t>
            </a:r>
            <a:r>
              <a:rPr lang="ru-RU" dirty="0"/>
              <a:t>растения-донора, с которого будут изолированы </a:t>
            </a:r>
            <a:r>
              <a:rPr lang="ru-RU" dirty="0" smtClean="0"/>
              <a:t>растительные </a:t>
            </a:r>
            <a:r>
              <a:rPr lang="ru-RU" dirty="0"/>
              <a:t>ткани (органы</a:t>
            </a:r>
            <a:r>
              <a:rPr lang="ru-RU" dirty="0" smtClean="0"/>
              <a:t>), их </a:t>
            </a:r>
            <a:r>
              <a:rPr lang="ru-RU" dirty="0"/>
              <a:t>стерилизация и получение хорошо растущей культуры на искусственной питательной среде;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2</a:t>
            </a:r>
            <a:r>
              <a:rPr lang="ru-RU" dirty="0"/>
              <a:t>) собственно </a:t>
            </a:r>
            <a:r>
              <a:rPr lang="ru-RU" dirty="0" err="1" smtClean="0"/>
              <a:t>микроразмножение</a:t>
            </a:r>
            <a:r>
              <a:rPr lang="ru-RU" dirty="0" smtClean="0"/>
              <a:t> </a:t>
            </a:r>
            <a:r>
              <a:rPr lang="ru-RU" dirty="0"/>
              <a:t>(максимальное увеличение количества </a:t>
            </a:r>
            <a:r>
              <a:rPr lang="ru-RU" dirty="0" err="1"/>
              <a:t>микропобегов</a:t>
            </a:r>
            <a:r>
              <a:rPr lang="ru-RU" dirty="0"/>
              <a:t>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3</a:t>
            </a:r>
            <a:r>
              <a:rPr lang="ru-RU" dirty="0"/>
              <a:t>) укоренение </a:t>
            </a:r>
            <a:r>
              <a:rPr lang="ru-RU" dirty="0" err="1"/>
              <a:t>микропобегов</a:t>
            </a:r>
            <a:r>
              <a:rPr lang="ru-RU" dirty="0"/>
              <a:t> и при необходимости </a:t>
            </a:r>
            <a:r>
              <a:rPr lang="ru-RU" dirty="0" smtClean="0"/>
              <a:t>хранение их </a:t>
            </a:r>
            <a:r>
              <a:rPr lang="ru-RU" dirty="0"/>
              <a:t>при пониженной температуре (2...10°С);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4</a:t>
            </a:r>
            <a:r>
              <a:rPr lang="ru-RU" dirty="0"/>
              <a:t>) адаптация пробирочных растений к почвенным условиям и посадка их в </a:t>
            </a:r>
            <a:r>
              <a:rPr lang="ru-RU" dirty="0" smtClean="0"/>
              <a:t>почву.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0582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931224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метода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клонального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микроразмножения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143000"/>
            <a:ext cx="8496944" cy="533095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 одно­родного посадочного материала;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от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виру­сов; 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ко­эффициент размножения; 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репродуктивной фазе развития;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азмножение растений,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с трудом или совсем не размножаются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вегетативно традиционными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способами;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в течение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круглого года и экономия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площадей.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42173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bor.polagro.ru/img/bg/bg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2" y="2160802"/>
            <a:ext cx="7128793" cy="342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5797</TotalTime>
  <Words>2133</Words>
  <Application>Microsoft Office PowerPoint</Application>
  <PresentationFormat>Экран (4:3)</PresentationFormat>
  <Paragraphs>89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Calibri</vt:lpstr>
      <vt:lpstr>Century Schoolbook</vt:lpstr>
      <vt:lpstr>Times New Roman</vt:lpstr>
      <vt:lpstr>Wingdings</vt:lpstr>
      <vt:lpstr>Wingdings 2</vt:lpstr>
      <vt:lpstr>Эркер</vt:lpstr>
      <vt:lpstr>    Лесные питомники: технология выращивания саженцев и посадочного материала вегетативного происхождения</vt:lpstr>
      <vt:lpstr>выращивание саженцев древесных и кустарниковых пород из сеянцев в открытом грунте</vt:lpstr>
      <vt:lpstr>Презентация PowerPoint</vt:lpstr>
      <vt:lpstr>Презентация PowerPoint</vt:lpstr>
      <vt:lpstr>Подготовка посадочного материала  к посадке в школу</vt:lpstr>
      <vt:lpstr>Обработка почвы в древесной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Выращивание саженцев в простой школе</vt:lpstr>
      <vt:lpstr>Презентация PowerPoint</vt:lpstr>
      <vt:lpstr>Выращивание саженцев в комбинированной школе</vt:lpstr>
      <vt:lpstr>Презентация PowerPoint</vt:lpstr>
      <vt:lpstr>Схемы размещения саженцев в комбинированной школе</vt:lpstr>
      <vt:lpstr>Выращивание саженцев в уплотненной школе</vt:lpstr>
      <vt:lpstr>Презентация PowerPoint</vt:lpstr>
      <vt:lpstr>Выращивание саженцев с закрытой корневой системой</vt:lpstr>
      <vt:lpstr>Метод «Брикет», разработанный  С-Пб НИИЛХ</vt:lpstr>
      <vt:lpstr>Посадочный материал «Брика»</vt:lpstr>
      <vt:lpstr>Выращивание посадочного материала вегетативного происхождения</vt:lpstr>
      <vt:lpstr>Маточное отделение лесного питомника</vt:lpstr>
      <vt:lpstr>Маточная плантация для получения зимних стеблевых черенков</vt:lpstr>
      <vt:lpstr>Презентация PowerPoint</vt:lpstr>
      <vt:lpstr>Презентация PowerPoint</vt:lpstr>
      <vt:lpstr>Маточная плантация для получения зеленых черенков</vt:lpstr>
      <vt:lpstr> Выращивание посадочного материала в отделении черенковых саженцев</vt:lpstr>
      <vt:lpstr>Презентация PowerPoint</vt:lpstr>
      <vt:lpstr>Выращивание посадочного материала в отделении зеленого черенкования</vt:lpstr>
      <vt:lpstr>Заготовка зеленых черенков</vt:lpstr>
      <vt:lpstr>Презентация PowerPoint</vt:lpstr>
      <vt:lpstr>Презентация PowerPoint</vt:lpstr>
      <vt:lpstr>Презентация PowerPoint</vt:lpstr>
      <vt:lpstr>Выращивание привитого селекционного посадочного материала</vt:lpstr>
      <vt:lpstr>Презентация PowerPoint</vt:lpstr>
      <vt:lpstr>Получение посадочного материала древесных пород с использованием методов клеточной биотехнологии</vt:lpstr>
      <vt:lpstr>Метод клонального микроразмножения</vt:lpstr>
      <vt:lpstr>Процесс клонального микроразмножения включает четыре этапа:</vt:lpstr>
      <vt:lpstr>Преимущества метода клонального микроразмножения</vt:lpstr>
      <vt:lpstr>Спасибо за внимание!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Лесные питомники</dc:title>
  <dc:creator>Home</dc:creator>
  <cp:lastModifiedBy>Учетная запись Майкрософт</cp:lastModifiedBy>
  <cp:revision>298</cp:revision>
  <dcterms:created xsi:type="dcterms:W3CDTF">2018-11-23T17:11:36Z</dcterms:created>
  <dcterms:modified xsi:type="dcterms:W3CDTF">2025-01-08T17:20:03Z</dcterms:modified>
</cp:coreProperties>
</file>